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14" r:id="rId5"/>
    <p:sldId id="347" r:id="rId6"/>
    <p:sldId id="329" r:id="rId7"/>
    <p:sldId id="317" r:id="rId8"/>
    <p:sldId id="318" r:id="rId9"/>
    <p:sldId id="332" r:id="rId10"/>
    <p:sldId id="335" r:id="rId11"/>
    <p:sldId id="336" r:id="rId12"/>
    <p:sldId id="345" r:id="rId13"/>
    <p:sldId id="333" r:id="rId14"/>
    <p:sldId id="346" r:id="rId15"/>
    <p:sldId id="344" r:id="rId16"/>
    <p:sldId id="334" r:id="rId17"/>
    <p:sldId id="339" r:id="rId18"/>
    <p:sldId id="338" r:id="rId19"/>
    <p:sldId id="340" r:id="rId20"/>
    <p:sldId id="341" r:id="rId21"/>
    <p:sldId id="343" r:id="rId22"/>
    <p:sldId id="33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DFE"/>
    <a:srgbClr val="D5DEFF"/>
    <a:srgbClr val="F6F7FF"/>
    <a:srgbClr val="DBDCE5"/>
    <a:srgbClr val="F0F1FB"/>
    <a:srgbClr val="DFE1F6"/>
    <a:srgbClr val="EEEFF5"/>
    <a:srgbClr val="DFE1EF"/>
    <a:srgbClr val="A9B1FF"/>
    <a:srgbClr val="FF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1D392-9D69-4240-9FEF-4855202EE4FE}" v="6" dt="2023-12-17T22:59:14.550"/>
    <p1510:client id="{5BFBF373-3BAA-4D79-9445-5184DF074349}" v="132" dt="2023-12-17T21:37:36.299"/>
    <p1510:client id="{9DEE14B2-79F2-424E-9A14-59F02C487116}" v="2040" dt="2023-12-17T23:06:46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32" autoAdjust="0"/>
  </p:normalViewPr>
  <p:slideViewPr>
    <p:cSldViewPr snapToGrid="0">
      <p:cViewPr varScale="1">
        <p:scale>
          <a:sx n="94" d="100"/>
          <a:sy n="94" d="100"/>
        </p:scale>
        <p:origin x="1194" y="90"/>
      </p:cViewPr>
      <p:guideLst>
        <p:guide orient="horz" pos="1416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A1AE7E-C9FD-42FF-AEB1-223D77C2DAC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5BF810-F964-4C92-8F10-F113EA7C50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Geographics Customers &amp; Subscribers to Fudge-Corp thus far.</a:t>
          </a:r>
        </a:p>
      </dgm:t>
    </dgm:pt>
    <dgm:pt modelId="{EEB98311-6CA0-44A2-8532-36894E031ACF}" type="parTrans" cxnId="{C359BB3F-7431-434A-A35A-C18E3AF32B62}">
      <dgm:prSet/>
      <dgm:spPr/>
      <dgm:t>
        <a:bodyPr/>
        <a:lstStyle/>
        <a:p>
          <a:endParaRPr lang="en-US"/>
        </a:p>
      </dgm:t>
    </dgm:pt>
    <dgm:pt modelId="{E055BF02-163E-4E40-BDD9-252B5018ABB7}" type="sibTrans" cxnId="{C359BB3F-7431-434A-A35A-C18E3AF32B62}">
      <dgm:prSet/>
      <dgm:spPr/>
      <dgm:t>
        <a:bodyPr/>
        <a:lstStyle/>
        <a:p>
          <a:endParaRPr lang="en-US"/>
        </a:p>
      </dgm:t>
    </dgm:pt>
    <dgm:pt modelId="{A60929CB-CC82-47B5-808A-8EFBF5334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State Generated the Most Revenue?</a:t>
          </a:r>
        </a:p>
      </dgm:t>
    </dgm:pt>
    <dgm:pt modelId="{82FBE025-9AFF-4E93-A261-E5C966A9A8C6}" type="parTrans" cxnId="{9B5F538C-198B-402F-890A-95AB7E29ADE2}">
      <dgm:prSet/>
      <dgm:spPr/>
      <dgm:t>
        <a:bodyPr/>
        <a:lstStyle/>
        <a:p>
          <a:endParaRPr lang="en-US"/>
        </a:p>
      </dgm:t>
    </dgm:pt>
    <dgm:pt modelId="{8DFE63CB-0A35-4706-86F3-18972803F037}" type="sibTrans" cxnId="{9B5F538C-198B-402F-890A-95AB7E29ADE2}">
      <dgm:prSet/>
      <dgm:spPr/>
      <dgm:t>
        <a:bodyPr/>
        <a:lstStyle/>
        <a:p>
          <a:endParaRPr lang="en-US"/>
        </a:p>
      </dgm:t>
    </dgm:pt>
    <dgm:pt modelId="{0C743278-AF51-4976-836E-71D7EE93B7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State produced the highest and lowest ratings.</a:t>
          </a:r>
        </a:p>
      </dgm:t>
    </dgm:pt>
    <dgm:pt modelId="{6E9C03D7-50EA-4EFC-990C-F2937749BFC6}" type="parTrans" cxnId="{2593233C-07A2-468B-B0E8-8E701B984A11}">
      <dgm:prSet/>
      <dgm:spPr/>
      <dgm:t>
        <a:bodyPr/>
        <a:lstStyle/>
        <a:p>
          <a:endParaRPr lang="en-US"/>
        </a:p>
      </dgm:t>
    </dgm:pt>
    <dgm:pt modelId="{198B5909-668F-4420-AA16-603460581AA6}" type="sibTrans" cxnId="{2593233C-07A2-468B-B0E8-8E701B984A11}">
      <dgm:prSet/>
      <dgm:spPr/>
      <dgm:t>
        <a:bodyPr/>
        <a:lstStyle/>
        <a:p>
          <a:endParaRPr lang="en-US"/>
        </a:p>
      </dgm:t>
    </dgm:pt>
    <dgm:pt modelId="{FC7651F8-74AE-4425-AFD4-1FF67FBB9971}" type="pres">
      <dgm:prSet presAssocID="{97A1AE7E-C9FD-42FF-AEB1-223D77C2DAC2}" presName="root" presStyleCnt="0">
        <dgm:presLayoutVars>
          <dgm:dir/>
          <dgm:resizeHandles val="exact"/>
        </dgm:presLayoutVars>
      </dgm:prSet>
      <dgm:spPr/>
    </dgm:pt>
    <dgm:pt modelId="{28FE242C-1E06-4786-BE6B-E76D453DD5B9}" type="pres">
      <dgm:prSet presAssocID="{545BF810-F964-4C92-8F10-F113EA7C5062}" presName="compNode" presStyleCnt="0"/>
      <dgm:spPr/>
    </dgm:pt>
    <dgm:pt modelId="{F1DAFA7B-A1F1-45F5-88BE-AEA30F7B05BB}" type="pres">
      <dgm:prSet presAssocID="{545BF810-F964-4C92-8F10-F113EA7C5062}" presName="bgRect" presStyleLbl="bgShp" presStyleIdx="0" presStyleCnt="3" custLinFactNeighborX="-11544" custLinFactNeighborY="-2672"/>
      <dgm:spPr/>
    </dgm:pt>
    <dgm:pt modelId="{946F435C-8B31-4F8D-A078-ACD6C3006A94}" type="pres">
      <dgm:prSet presAssocID="{545BF810-F964-4C92-8F10-F113EA7C506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DC78289-46AB-431B-8C73-C7F4B5644A3A}" type="pres">
      <dgm:prSet presAssocID="{545BF810-F964-4C92-8F10-F113EA7C5062}" presName="spaceRect" presStyleCnt="0"/>
      <dgm:spPr/>
    </dgm:pt>
    <dgm:pt modelId="{3299F29D-E926-44D0-A3FF-ECCF24E57F36}" type="pres">
      <dgm:prSet presAssocID="{545BF810-F964-4C92-8F10-F113EA7C5062}" presName="parTx" presStyleLbl="revTx" presStyleIdx="0" presStyleCnt="3">
        <dgm:presLayoutVars>
          <dgm:chMax val="0"/>
          <dgm:chPref val="0"/>
        </dgm:presLayoutVars>
      </dgm:prSet>
      <dgm:spPr/>
    </dgm:pt>
    <dgm:pt modelId="{3203680F-D34C-4110-9DE6-87582D2D574C}" type="pres">
      <dgm:prSet presAssocID="{E055BF02-163E-4E40-BDD9-252B5018ABB7}" presName="sibTrans" presStyleCnt="0"/>
      <dgm:spPr/>
    </dgm:pt>
    <dgm:pt modelId="{92E36EF2-2971-4B02-85A4-FAA23E9978FA}" type="pres">
      <dgm:prSet presAssocID="{A60929CB-CC82-47B5-808A-8EFBF533447C}" presName="compNode" presStyleCnt="0"/>
      <dgm:spPr/>
    </dgm:pt>
    <dgm:pt modelId="{A473ADB7-18AB-4242-8083-E8850F6D0FEE}" type="pres">
      <dgm:prSet presAssocID="{A60929CB-CC82-47B5-808A-8EFBF533447C}" presName="bgRect" presStyleLbl="bgShp" presStyleIdx="1" presStyleCnt="3"/>
      <dgm:spPr/>
    </dgm:pt>
    <dgm:pt modelId="{7A0C1D00-72EA-451A-9CEB-BDB61AB7ECFB}" type="pres">
      <dgm:prSet presAssocID="{A60929CB-CC82-47B5-808A-8EFBF53344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F1D3874-F38C-466A-8475-61ABCA6CF99E}" type="pres">
      <dgm:prSet presAssocID="{A60929CB-CC82-47B5-808A-8EFBF533447C}" presName="spaceRect" presStyleCnt="0"/>
      <dgm:spPr/>
    </dgm:pt>
    <dgm:pt modelId="{D26BBCBE-194C-4D54-BA04-23C5320C789B}" type="pres">
      <dgm:prSet presAssocID="{A60929CB-CC82-47B5-808A-8EFBF533447C}" presName="parTx" presStyleLbl="revTx" presStyleIdx="1" presStyleCnt="3">
        <dgm:presLayoutVars>
          <dgm:chMax val="0"/>
          <dgm:chPref val="0"/>
        </dgm:presLayoutVars>
      </dgm:prSet>
      <dgm:spPr/>
    </dgm:pt>
    <dgm:pt modelId="{BEA229EE-C231-4376-A631-1179EA1FA5F5}" type="pres">
      <dgm:prSet presAssocID="{8DFE63CB-0A35-4706-86F3-18972803F037}" presName="sibTrans" presStyleCnt="0"/>
      <dgm:spPr/>
    </dgm:pt>
    <dgm:pt modelId="{4F50A049-24A9-4950-9DAD-EA59AFEB62F0}" type="pres">
      <dgm:prSet presAssocID="{0C743278-AF51-4976-836E-71D7EE93B733}" presName="compNode" presStyleCnt="0"/>
      <dgm:spPr/>
    </dgm:pt>
    <dgm:pt modelId="{0451E39E-216F-4695-9B81-FECD325811A4}" type="pres">
      <dgm:prSet presAssocID="{0C743278-AF51-4976-836E-71D7EE93B733}" presName="bgRect" presStyleLbl="bgShp" presStyleIdx="2" presStyleCnt="3"/>
      <dgm:spPr/>
    </dgm:pt>
    <dgm:pt modelId="{A92BF56B-8F47-4E39-91D3-1DD1938EC357}" type="pres">
      <dgm:prSet presAssocID="{0C743278-AF51-4976-836E-71D7EE93B7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BAFAA531-36C3-49CD-BD8E-1C4A5170BC02}" type="pres">
      <dgm:prSet presAssocID="{0C743278-AF51-4976-836E-71D7EE93B733}" presName="spaceRect" presStyleCnt="0"/>
      <dgm:spPr/>
    </dgm:pt>
    <dgm:pt modelId="{55AB9CFE-F06D-41C8-AD29-D277C5D8DC53}" type="pres">
      <dgm:prSet presAssocID="{0C743278-AF51-4976-836E-71D7EE93B73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1E6735-255C-46A2-A959-25A6BF6C2F48}" type="presOf" srcId="{545BF810-F964-4C92-8F10-F113EA7C5062}" destId="{3299F29D-E926-44D0-A3FF-ECCF24E57F36}" srcOrd="0" destOrd="0" presId="urn:microsoft.com/office/officeart/2018/2/layout/IconVerticalSolidList"/>
    <dgm:cxn modelId="{2593233C-07A2-468B-B0E8-8E701B984A11}" srcId="{97A1AE7E-C9FD-42FF-AEB1-223D77C2DAC2}" destId="{0C743278-AF51-4976-836E-71D7EE93B733}" srcOrd="2" destOrd="0" parTransId="{6E9C03D7-50EA-4EFC-990C-F2937749BFC6}" sibTransId="{198B5909-668F-4420-AA16-603460581AA6}"/>
    <dgm:cxn modelId="{C359BB3F-7431-434A-A35A-C18E3AF32B62}" srcId="{97A1AE7E-C9FD-42FF-AEB1-223D77C2DAC2}" destId="{545BF810-F964-4C92-8F10-F113EA7C5062}" srcOrd="0" destOrd="0" parTransId="{EEB98311-6CA0-44A2-8532-36894E031ACF}" sibTransId="{E055BF02-163E-4E40-BDD9-252B5018ABB7}"/>
    <dgm:cxn modelId="{9B5F538C-198B-402F-890A-95AB7E29ADE2}" srcId="{97A1AE7E-C9FD-42FF-AEB1-223D77C2DAC2}" destId="{A60929CB-CC82-47B5-808A-8EFBF533447C}" srcOrd="1" destOrd="0" parTransId="{82FBE025-9AFF-4E93-A261-E5C966A9A8C6}" sibTransId="{8DFE63CB-0A35-4706-86F3-18972803F037}"/>
    <dgm:cxn modelId="{39C616A3-C296-4186-B89B-073BA467411E}" type="presOf" srcId="{97A1AE7E-C9FD-42FF-AEB1-223D77C2DAC2}" destId="{FC7651F8-74AE-4425-AFD4-1FF67FBB9971}" srcOrd="0" destOrd="0" presId="urn:microsoft.com/office/officeart/2018/2/layout/IconVerticalSolidList"/>
    <dgm:cxn modelId="{14D7A3E5-CF07-44A0-A12E-B6C160D398F6}" type="presOf" srcId="{0C743278-AF51-4976-836E-71D7EE93B733}" destId="{55AB9CFE-F06D-41C8-AD29-D277C5D8DC53}" srcOrd="0" destOrd="0" presId="urn:microsoft.com/office/officeart/2018/2/layout/IconVerticalSolidList"/>
    <dgm:cxn modelId="{27C725EA-4B1B-46D3-808A-8F9FE78F3830}" type="presOf" srcId="{A60929CB-CC82-47B5-808A-8EFBF533447C}" destId="{D26BBCBE-194C-4D54-BA04-23C5320C789B}" srcOrd="0" destOrd="0" presId="urn:microsoft.com/office/officeart/2018/2/layout/IconVerticalSolidList"/>
    <dgm:cxn modelId="{39DF2339-FACE-44F4-8FF3-E580153458DF}" type="presParOf" srcId="{FC7651F8-74AE-4425-AFD4-1FF67FBB9971}" destId="{28FE242C-1E06-4786-BE6B-E76D453DD5B9}" srcOrd="0" destOrd="0" presId="urn:microsoft.com/office/officeart/2018/2/layout/IconVerticalSolidList"/>
    <dgm:cxn modelId="{3490CA45-F8FF-4D16-8692-BAE04CA57824}" type="presParOf" srcId="{28FE242C-1E06-4786-BE6B-E76D453DD5B9}" destId="{F1DAFA7B-A1F1-45F5-88BE-AEA30F7B05BB}" srcOrd="0" destOrd="0" presId="urn:microsoft.com/office/officeart/2018/2/layout/IconVerticalSolidList"/>
    <dgm:cxn modelId="{053A9536-6EA8-4C73-B3BB-5914EA843388}" type="presParOf" srcId="{28FE242C-1E06-4786-BE6B-E76D453DD5B9}" destId="{946F435C-8B31-4F8D-A078-ACD6C3006A94}" srcOrd="1" destOrd="0" presId="urn:microsoft.com/office/officeart/2018/2/layout/IconVerticalSolidList"/>
    <dgm:cxn modelId="{E5AE2D2A-F619-40EA-AB7F-23A6B2451C00}" type="presParOf" srcId="{28FE242C-1E06-4786-BE6B-E76D453DD5B9}" destId="{6DC78289-46AB-431B-8C73-C7F4B5644A3A}" srcOrd="2" destOrd="0" presId="urn:microsoft.com/office/officeart/2018/2/layout/IconVerticalSolidList"/>
    <dgm:cxn modelId="{D429D87A-1086-4E8A-8B1F-18328C782701}" type="presParOf" srcId="{28FE242C-1E06-4786-BE6B-E76D453DD5B9}" destId="{3299F29D-E926-44D0-A3FF-ECCF24E57F36}" srcOrd="3" destOrd="0" presId="urn:microsoft.com/office/officeart/2018/2/layout/IconVerticalSolidList"/>
    <dgm:cxn modelId="{69D47D9E-664A-4A08-A6B4-5C54EECB815F}" type="presParOf" srcId="{FC7651F8-74AE-4425-AFD4-1FF67FBB9971}" destId="{3203680F-D34C-4110-9DE6-87582D2D574C}" srcOrd="1" destOrd="0" presId="urn:microsoft.com/office/officeart/2018/2/layout/IconVerticalSolidList"/>
    <dgm:cxn modelId="{3791A073-6842-49FF-9AD3-1C42B39E979D}" type="presParOf" srcId="{FC7651F8-74AE-4425-AFD4-1FF67FBB9971}" destId="{92E36EF2-2971-4B02-85A4-FAA23E9978FA}" srcOrd="2" destOrd="0" presId="urn:microsoft.com/office/officeart/2018/2/layout/IconVerticalSolidList"/>
    <dgm:cxn modelId="{8B7C0CF0-15C7-4972-AD0F-260C2F71D2A3}" type="presParOf" srcId="{92E36EF2-2971-4B02-85A4-FAA23E9978FA}" destId="{A473ADB7-18AB-4242-8083-E8850F6D0FEE}" srcOrd="0" destOrd="0" presId="urn:microsoft.com/office/officeart/2018/2/layout/IconVerticalSolidList"/>
    <dgm:cxn modelId="{4128F1C2-B387-4482-A79A-81BD5A68870A}" type="presParOf" srcId="{92E36EF2-2971-4B02-85A4-FAA23E9978FA}" destId="{7A0C1D00-72EA-451A-9CEB-BDB61AB7ECFB}" srcOrd="1" destOrd="0" presId="urn:microsoft.com/office/officeart/2018/2/layout/IconVerticalSolidList"/>
    <dgm:cxn modelId="{2BDA77BA-59D9-4C1A-AF54-D3046E618A23}" type="presParOf" srcId="{92E36EF2-2971-4B02-85A4-FAA23E9978FA}" destId="{8F1D3874-F38C-466A-8475-61ABCA6CF99E}" srcOrd="2" destOrd="0" presId="urn:microsoft.com/office/officeart/2018/2/layout/IconVerticalSolidList"/>
    <dgm:cxn modelId="{036E2699-012F-4D83-85FC-63DC6A8C53F2}" type="presParOf" srcId="{92E36EF2-2971-4B02-85A4-FAA23E9978FA}" destId="{D26BBCBE-194C-4D54-BA04-23C5320C789B}" srcOrd="3" destOrd="0" presId="urn:microsoft.com/office/officeart/2018/2/layout/IconVerticalSolidList"/>
    <dgm:cxn modelId="{42E93155-4352-4D94-82ED-B4607907FB78}" type="presParOf" srcId="{FC7651F8-74AE-4425-AFD4-1FF67FBB9971}" destId="{BEA229EE-C231-4376-A631-1179EA1FA5F5}" srcOrd="3" destOrd="0" presId="urn:microsoft.com/office/officeart/2018/2/layout/IconVerticalSolidList"/>
    <dgm:cxn modelId="{8D74A3E8-25B5-4496-B95D-2536D71F2832}" type="presParOf" srcId="{FC7651F8-74AE-4425-AFD4-1FF67FBB9971}" destId="{4F50A049-24A9-4950-9DAD-EA59AFEB62F0}" srcOrd="4" destOrd="0" presId="urn:microsoft.com/office/officeart/2018/2/layout/IconVerticalSolidList"/>
    <dgm:cxn modelId="{D7A3F03A-4D62-44E2-97E1-8400933CC186}" type="presParOf" srcId="{4F50A049-24A9-4950-9DAD-EA59AFEB62F0}" destId="{0451E39E-216F-4695-9B81-FECD325811A4}" srcOrd="0" destOrd="0" presId="urn:microsoft.com/office/officeart/2018/2/layout/IconVerticalSolidList"/>
    <dgm:cxn modelId="{ECD125EE-EC28-4E19-9E39-551CF505D65F}" type="presParOf" srcId="{4F50A049-24A9-4950-9DAD-EA59AFEB62F0}" destId="{A92BF56B-8F47-4E39-91D3-1DD1938EC357}" srcOrd="1" destOrd="0" presId="urn:microsoft.com/office/officeart/2018/2/layout/IconVerticalSolidList"/>
    <dgm:cxn modelId="{4B7501E7-B761-4434-BE0F-DBA8C6DAA26C}" type="presParOf" srcId="{4F50A049-24A9-4950-9DAD-EA59AFEB62F0}" destId="{BAFAA531-36C3-49CD-BD8E-1C4A5170BC02}" srcOrd="2" destOrd="0" presId="urn:microsoft.com/office/officeart/2018/2/layout/IconVerticalSolidList"/>
    <dgm:cxn modelId="{4A03812C-E94A-49D3-A4AD-9DD6BEBF87F3}" type="presParOf" srcId="{4F50A049-24A9-4950-9DAD-EA59AFEB62F0}" destId="{55AB9CFE-F06D-41C8-AD29-D277C5D8DC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A1AE7E-C9FD-42FF-AEB1-223D77C2DAC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5BF810-F964-4C92-8F10-F113EA7C50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Geographics of States for the company &amp; Subscribers to Fudge-Flix thus far.</a:t>
          </a:r>
        </a:p>
      </dgm:t>
    </dgm:pt>
    <dgm:pt modelId="{EEB98311-6CA0-44A2-8532-36894E031ACF}" type="parTrans" cxnId="{C359BB3F-7431-434A-A35A-C18E3AF32B62}">
      <dgm:prSet/>
      <dgm:spPr/>
      <dgm:t>
        <a:bodyPr/>
        <a:lstStyle/>
        <a:p>
          <a:endParaRPr lang="en-US"/>
        </a:p>
      </dgm:t>
    </dgm:pt>
    <dgm:pt modelId="{E055BF02-163E-4E40-BDD9-252B5018ABB7}" type="sibTrans" cxnId="{C359BB3F-7431-434A-A35A-C18E3AF32B62}">
      <dgm:prSet/>
      <dgm:spPr/>
      <dgm:t>
        <a:bodyPr/>
        <a:lstStyle/>
        <a:p>
          <a:endParaRPr lang="en-US"/>
        </a:p>
      </dgm:t>
    </dgm:pt>
    <dgm:pt modelId="{A60929CB-CC82-47B5-808A-8EFBF5334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State Generated the Most Revenue?</a:t>
          </a:r>
        </a:p>
      </dgm:t>
    </dgm:pt>
    <dgm:pt modelId="{82FBE025-9AFF-4E93-A261-E5C966A9A8C6}" type="parTrans" cxnId="{9B5F538C-198B-402F-890A-95AB7E29ADE2}">
      <dgm:prSet/>
      <dgm:spPr/>
      <dgm:t>
        <a:bodyPr/>
        <a:lstStyle/>
        <a:p>
          <a:endParaRPr lang="en-US"/>
        </a:p>
      </dgm:t>
    </dgm:pt>
    <dgm:pt modelId="{8DFE63CB-0A35-4706-86F3-18972803F037}" type="sibTrans" cxnId="{9B5F538C-198B-402F-890A-95AB7E29ADE2}">
      <dgm:prSet/>
      <dgm:spPr/>
      <dgm:t>
        <a:bodyPr/>
        <a:lstStyle/>
        <a:p>
          <a:endParaRPr lang="en-US"/>
        </a:p>
      </dgm:t>
    </dgm:pt>
    <dgm:pt modelId="{0C743278-AF51-4976-836E-71D7EE93B7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State produced the highest and lowest ratings?</a:t>
          </a:r>
        </a:p>
      </dgm:t>
    </dgm:pt>
    <dgm:pt modelId="{6E9C03D7-50EA-4EFC-990C-F2937749BFC6}" type="parTrans" cxnId="{2593233C-07A2-468B-B0E8-8E701B984A11}">
      <dgm:prSet/>
      <dgm:spPr/>
      <dgm:t>
        <a:bodyPr/>
        <a:lstStyle/>
        <a:p>
          <a:endParaRPr lang="en-US"/>
        </a:p>
      </dgm:t>
    </dgm:pt>
    <dgm:pt modelId="{198B5909-668F-4420-AA16-603460581AA6}" type="sibTrans" cxnId="{2593233C-07A2-468B-B0E8-8E701B984A11}">
      <dgm:prSet/>
      <dgm:spPr/>
      <dgm:t>
        <a:bodyPr/>
        <a:lstStyle/>
        <a:p>
          <a:endParaRPr lang="en-US"/>
        </a:p>
      </dgm:t>
    </dgm:pt>
    <dgm:pt modelId="{FC7651F8-74AE-4425-AFD4-1FF67FBB9971}" type="pres">
      <dgm:prSet presAssocID="{97A1AE7E-C9FD-42FF-AEB1-223D77C2DAC2}" presName="root" presStyleCnt="0">
        <dgm:presLayoutVars>
          <dgm:dir/>
          <dgm:resizeHandles val="exact"/>
        </dgm:presLayoutVars>
      </dgm:prSet>
      <dgm:spPr/>
    </dgm:pt>
    <dgm:pt modelId="{28FE242C-1E06-4786-BE6B-E76D453DD5B9}" type="pres">
      <dgm:prSet presAssocID="{545BF810-F964-4C92-8F10-F113EA7C5062}" presName="compNode" presStyleCnt="0"/>
      <dgm:spPr/>
    </dgm:pt>
    <dgm:pt modelId="{F1DAFA7B-A1F1-45F5-88BE-AEA30F7B05BB}" type="pres">
      <dgm:prSet presAssocID="{545BF810-F964-4C92-8F10-F113EA7C5062}" presName="bgRect" presStyleLbl="bgShp" presStyleIdx="0" presStyleCnt="3"/>
      <dgm:spPr/>
    </dgm:pt>
    <dgm:pt modelId="{946F435C-8B31-4F8D-A078-ACD6C3006A94}" type="pres">
      <dgm:prSet presAssocID="{545BF810-F964-4C92-8F10-F113EA7C506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DC78289-46AB-431B-8C73-C7F4B5644A3A}" type="pres">
      <dgm:prSet presAssocID="{545BF810-F964-4C92-8F10-F113EA7C5062}" presName="spaceRect" presStyleCnt="0"/>
      <dgm:spPr/>
    </dgm:pt>
    <dgm:pt modelId="{3299F29D-E926-44D0-A3FF-ECCF24E57F36}" type="pres">
      <dgm:prSet presAssocID="{545BF810-F964-4C92-8F10-F113EA7C5062}" presName="parTx" presStyleLbl="revTx" presStyleIdx="0" presStyleCnt="3">
        <dgm:presLayoutVars>
          <dgm:chMax val="0"/>
          <dgm:chPref val="0"/>
        </dgm:presLayoutVars>
      </dgm:prSet>
      <dgm:spPr/>
    </dgm:pt>
    <dgm:pt modelId="{3203680F-D34C-4110-9DE6-87582D2D574C}" type="pres">
      <dgm:prSet presAssocID="{E055BF02-163E-4E40-BDD9-252B5018ABB7}" presName="sibTrans" presStyleCnt="0"/>
      <dgm:spPr/>
    </dgm:pt>
    <dgm:pt modelId="{92E36EF2-2971-4B02-85A4-FAA23E9978FA}" type="pres">
      <dgm:prSet presAssocID="{A60929CB-CC82-47B5-808A-8EFBF533447C}" presName="compNode" presStyleCnt="0"/>
      <dgm:spPr/>
    </dgm:pt>
    <dgm:pt modelId="{A473ADB7-18AB-4242-8083-E8850F6D0FEE}" type="pres">
      <dgm:prSet presAssocID="{A60929CB-CC82-47B5-808A-8EFBF533447C}" presName="bgRect" presStyleLbl="bgShp" presStyleIdx="1" presStyleCnt="3"/>
      <dgm:spPr/>
    </dgm:pt>
    <dgm:pt modelId="{7A0C1D00-72EA-451A-9CEB-BDB61AB7ECFB}" type="pres">
      <dgm:prSet presAssocID="{A60929CB-CC82-47B5-808A-8EFBF53344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F1D3874-F38C-466A-8475-61ABCA6CF99E}" type="pres">
      <dgm:prSet presAssocID="{A60929CB-CC82-47B5-808A-8EFBF533447C}" presName="spaceRect" presStyleCnt="0"/>
      <dgm:spPr/>
    </dgm:pt>
    <dgm:pt modelId="{D26BBCBE-194C-4D54-BA04-23C5320C789B}" type="pres">
      <dgm:prSet presAssocID="{A60929CB-CC82-47B5-808A-8EFBF533447C}" presName="parTx" presStyleLbl="revTx" presStyleIdx="1" presStyleCnt="3">
        <dgm:presLayoutVars>
          <dgm:chMax val="0"/>
          <dgm:chPref val="0"/>
        </dgm:presLayoutVars>
      </dgm:prSet>
      <dgm:spPr/>
    </dgm:pt>
    <dgm:pt modelId="{BEA229EE-C231-4376-A631-1179EA1FA5F5}" type="pres">
      <dgm:prSet presAssocID="{8DFE63CB-0A35-4706-86F3-18972803F037}" presName="sibTrans" presStyleCnt="0"/>
      <dgm:spPr/>
    </dgm:pt>
    <dgm:pt modelId="{4F50A049-24A9-4950-9DAD-EA59AFEB62F0}" type="pres">
      <dgm:prSet presAssocID="{0C743278-AF51-4976-836E-71D7EE93B733}" presName="compNode" presStyleCnt="0"/>
      <dgm:spPr/>
    </dgm:pt>
    <dgm:pt modelId="{0451E39E-216F-4695-9B81-FECD325811A4}" type="pres">
      <dgm:prSet presAssocID="{0C743278-AF51-4976-836E-71D7EE93B733}" presName="bgRect" presStyleLbl="bgShp" presStyleIdx="2" presStyleCnt="3"/>
      <dgm:spPr/>
    </dgm:pt>
    <dgm:pt modelId="{A92BF56B-8F47-4E39-91D3-1DD1938EC357}" type="pres">
      <dgm:prSet presAssocID="{0C743278-AF51-4976-836E-71D7EE93B7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BAFAA531-36C3-49CD-BD8E-1C4A5170BC02}" type="pres">
      <dgm:prSet presAssocID="{0C743278-AF51-4976-836E-71D7EE93B733}" presName="spaceRect" presStyleCnt="0"/>
      <dgm:spPr/>
    </dgm:pt>
    <dgm:pt modelId="{55AB9CFE-F06D-41C8-AD29-D277C5D8DC53}" type="pres">
      <dgm:prSet presAssocID="{0C743278-AF51-4976-836E-71D7EE93B73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1E6735-255C-46A2-A959-25A6BF6C2F48}" type="presOf" srcId="{545BF810-F964-4C92-8F10-F113EA7C5062}" destId="{3299F29D-E926-44D0-A3FF-ECCF24E57F36}" srcOrd="0" destOrd="0" presId="urn:microsoft.com/office/officeart/2018/2/layout/IconVerticalSolidList"/>
    <dgm:cxn modelId="{2593233C-07A2-468B-B0E8-8E701B984A11}" srcId="{97A1AE7E-C9FD-42FF-AEB1-223D77C2DAC2}" destId="{0C743278-AF51-4976-836E-71D7EE93B733}" srcOrd="2" destOrd="0" parTransId="{6E9C03D7-50EA-4EFC-990C-F2937749BFC6}" sibTransId="{198B5909-668F-4420-AA16-603460581AA6}"/>
    <dgm:cxn modelId="{C359BB3F-7431-434A-A35A-C18E3AF32B62}" srcId="{97A1AE7E-C9FD-42FF-AEB1-223D77C2DAC2}" destId="{545BF810-F964-4C92-8F10-F113EA7C5062}" srcOrd="0" destOrd="0" parTransId="{EEB98311-6CA0-44A2-8532-36894E031ACF}" sibTransId="{E055BF02-163E-4E40-BDD9-252B5018ABB7}"/>
    <dgm:cxn modelId="{9B5F538C-198B-402F-890A-95AB7E29ADE2}" srcId="{97A1AE7E-C9FD-42FF-AEB1-223D77C2DAC2}" destId="{A60929CB-CC82-47B5-808A-8EFBF533447C}" srcOrd="1" destOrd="0" parTransId="{82FBE025-9AFF-4E93-A261-E5C966A9A8C6}" sibTransId="{8DFE63CB-0A35-4706-86F3-18972803F037}"/>
    <dgm:cxn modelId="{39C616A3-C296-4186-B89B-073BA467411E}" type="presOf" srcId="{97A1AE7E-C9FD-42FF-AEB1-223D77C2DAC2}" destId="{FC7651F8-74AE-4425-AFD4-1FF67FBB9971}" srcOrd="0" destOrd="0" presId="urn:microsoft.com/office/officeart/2018/2/layout/IconVerticalSolidList"/>
    <dgm:cxn modelId="{14D7A3E5-CF07-44A0-A12E-B6C160D398F6}" type="presOf" srcId="{0C743278-AF51-4976-836E-71D7EE93B733}" destId="{55AB9CFE-F06D-41C8-AD29-D277C5D8DC53}" srcOrd="0" destOrd="0" presId="urn:microsoft.com/office/officeart/2018/2/layout/IconVerticalSolidList"/>
    <dgm:cxn modelId="{27C725EA-4B1B-46D3-808A-8F9FE78F3830}" type="presOf" srcId="{A60929CB-CC82-47B5-808A-8EFBF533447C}" destId="{D26BBCBE-194C-4D54-BA04-23C5320C789B}" srcOrd="0" destOrd="0" presId="urn:microsoft.com/office/officeart/2018/2/layout/IconVerticalSolidList"/>
    <dgm:cxn modelId="{39DF2339-FACE-44F4-8FF3-E580153458DF}" type="presParOf" srcId="{FC7651F8-74AE-4425-AFD4-1FF67FBB9971}" destId="{28FE242C-1E06-4786-BE6B-E76D453DD5B9}" srcOrd="0" destOrd="0" presId="urn:microsoft.com/office/officeart/2018/2/layout/IconVerticalSolidList"/>
    <dgm:cxn modelId="{3490CA45-F8FF-4D16-8692-BAE04CA57824}" type="presParOf" srcId="{28FE242C-1E06-4786-BE6B-E76D453DD5B9}" destId="{F1DAFA7B-A1F1-45F5-88BE-AEA30F7B05BB}" srcOrd="0" destOrd="0" presId="urn:microsoft.com/office/officeart/2018/2/layout/IconVerticalSolidList"/>
    <dgm:cxn modelId="{053A9536-6EA8-4C73-B3BB-5914EA843388}" type="presParOf" srcId="{28FE242C-1E06-4786-BE6B-E76D453DD5B9}" destId="{946F435C-8B31-4F8D-A078-ACD6C3006A94}" srcOrd="1" destOrd="0" presId="urn:microsoft.com/office/officeart/2018/2/layout/IconVerticalSolidList"/>
    <dgm:cxn modelId="{E5AE2D2A-F619-40EA-AB7F-23A6B2451C00}" type="presParOf" srcId="{28FE242C-1E06-4786-BE6B-E76D453DD5B9}" destId="{6DC78289-46AB-431B-8C73-C7F4B5644A3A}" srcOrd="2" destOrd="0" presId="urn:microsoft.com/office/officeart/2018/2/layout/IconVerticalSolidList"/>
    <dgm:cxn modelId="{D429D87A-1086-4E8A-8B1F-18328C782701}" type="presParOf" srcId="{28FE242C-1E06-4786-BE6B-E76D453DD5B9}" destId="{3299F29D-E926-44D0-A3FF-ECCF24E57F36}" srcOrd="3" destOrd="0" presId="urn:microsoft.com/office/officeart/2018/2/layout/IconVerticalSolidList"/>
    <dgm:cxn modelId="{69D47D9E-664A-4A08-A6B4-5C54EECB815F}" type="presParOf" srcId="{FC7651F8-74AE-4425-AFD4-1FF67FBB9971}" destId="{3203680F-D34C-4110-9DE6-87582D2D574C}" srcOrd="1" destOrd="0" presId="urn:microsoft.com/office/officeart/2018/2/layout/IconVerticalSolidList"/>
    <dgm:cxn modelId="{3791A073-6842-49FF-9AD3-1C42B39E979D}" type="presParOf" srcId="{FC7651F8-74AE-4425-AFD4-1FF67FBB9971}" destId="{92E36EF2-2971-4B02-85A4-FAA23E9978FA}" srcOrd="2" destOrd="0" presId="urn:microsoft.com/office/officeart/2018/2/layout/IconVerticalSolidList"/>
    <dgm:cxn modelId="{8B7C0CF0-15C7-4972-AD0F-260C2F71D2A3}" type="presParOf" srcId="{92E36EF2-2971-4B02-85A4-FAA23E9978FA}" destId="{A473ADB7-18AB-4242-8083-E8850F6D0FEE}" srcOrd="0" destOrd="0" presId="urn:microsoft.com/office/officeart/2018/2/layout/IconVerticalSolidList"/>
    <dgm:cxn modelId="{4128F1C2-B387-4482-A79A-81BD5A68870A}" type="presParOf" srcId="{92E36EF2-2971-4B02-85A4-FAA23E9978FA}" destId="{7A0C1D00-72EA-451A-9CEB-BDB61AB7ECFB}" srcOrd="1" destOrd="0" presId="urn:microsoft.com/office/officeart/2018/2/layout/IconVerticalSolidList"/>
    <dgm:cxn modelId="{2BDA77BA-59D9-4C1A-AF54-D3046E618A23}" type="presParOf" srcId="{92E36EF2-2971-4B02-85A4-FAA23E9978FA}" destId="{8F1D3874-F38C-466A-8475-61ABCA6CF99E}" srcOrd="2" destOrd="0" presId="urn:microsoft.com/office/officeart/2018/2/layout/IconVerticalSolidList"/>
    <dgm:cxn modelId="{036E2699-012F-4D83-85FC-63DC6A8C53F2}" type="presParOf" srcId="{92E36EF2-2971-4B02-85A4-FAA23E9978FA}" destId="{D26BBCBE-194C-4D54-BA04-23C5320C789B}" srcOrd="3" destOrd="0" presId="urn:microsoft.com/office/officeart/2018/2/layout/IconVerticalSolidList"/>
    <dgm:cxn modelId="{42E93155-4352-4D94-82ED-B4607907FB78}" type="presParOf" srcId="{FC7651F8-74AE-4425-AFD4-1FF67FBB9971}" destId="{BEA229EE-C231-4376-A631-1179EA1FA5F5}" srcOrd="3" destOrd="0" presId="urn:microsoft.com/office/officeart/2018/2/layout/IconVerticalSolidList"/>
    <dgm:cxn modelId="{8D74A3E8-25B5-4496-B95D-2536D71F2832}" type="presParOf" srcId="{FC7651F8-74AE-4425-AFD4-1FF67FBB9971}" destId="{4F50A049-24A9-4950-9DAD-EA59AFEB62F0}" srcOrd="4" destOrd="0" presId="urn:microsoft.com/office/officeart/2018/2/layout/IconVerticalSolidList"/>
    <dgm:cxn modelId="{D7A3F03A-4D62-44E2-97E1-8400933CC186}" type="presParOf" srcId="{4F50A049-24A9-4950-9DAD-EA59AFEB62F0}" destId="{0451E39E-216F-4695-9B81-FECD325811A4}" srcOrd="0" destOrd="0" presId="urn:microsoft.com/office/officeart/2018/2/layout/IconVerticalSolidList"/>
    <dgm:cxn modelId="{ECD125EE-EC28-4E19-9E39-551CF505D65F}" type="presParOf" srcId="{4F50A049-24A9-4950-9DAD-EA59AFEB62F0}" destId="{A92BF56B-8F47-4E39-91D3-1DD1938EC357}" srcOrd="1" destOrd="0" presId="urn:microsoft.com/office/officeart/2018/2/layout/IconVerticalSolidList"/>
    <dgm:cxn modelId="{4B7501E7-B761-4434-BE0F-DBA8C6DAA26C}" type="presParOf" srcId="{4F50A049-24A9-4950-9DAD-EA59AFEB62F0}" destId="{BAFAA531-36C3-49CD-BD8E-1C4A5170BC02}" srcOrd="2" destOrd="0" presId="urn:microsoft.com/office/officeart/2018/2/layout/IconVerticalSolidList"/>
    <dgm:cxn modelId="{4A03812C-E94A-49D3-A4AD-9DD6BEBF87F3}" type="presParOf" srcId="{4F50A049-24A9-4950-9DAD-EA59AFEB62F0}" destId="{55AB9CFE-F06D-41C8-AD29-D277C5D8DC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AFA7B-A1F1-45F5-88BE-AEA30F7B05BB}">
      <dsp:nvSpPr>
        <dsp:cNvPr id="0" name=""/>
        <dsp:cNvSpPr/>
      </dsp:nvSpPr>
      <dsp:spPr>
        <a:xfrm>
          <a:off x="0" y="0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F435C-8B31-4F8D-A078-ACD6C3006A94}">
      <dsp:nvSpPr>
        <dsp:cNvPr id="0" name=""/>
        <dsp:cNvSpPr/>
      </dsp:nvSpPr>
      <dsp:spPr>
        <a:xfrm>
          <a:off x="422489" y="314845"/>
          <a:ext cx="768162" cy="768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9F29D-E926-44D0-A3FF-ECCF24E57F36}">
      <dsp:nvSpPr>
        <dsp:cNvPr id="0" name=""/>
        <dsp:cNvSpPr/>
      </dsp:nvSpPr>
      <dsp:spPr>
        <a:xfrm>
          <a:off x="1613141" y="596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Geographics Customers &amp; Subscribers to Fudge-Corp thus far.</a:t>
          </a:r>
        </a:p>
      </dsp:txBody>
      <dsp:txXfrm>
        <a:off x="1613141" y="596"/>
        <a:ext cx="4044651" cy="1396659"/>
      </dsp:txXfrm>
    </dsp:sp>
    <dsp:sp modelId="{A473ADB7-18AB-4242-8083-E8850F6D0FEE}">
      <dsp:nvSpPr>
        <dsp:cNvPr id="0" name=""/>
        <dsp:cNvSpPr/>
      </dsp:nvSpPr>
      <dsp:spPr>
        <a:xfrm>
          <a:off x="0" y="1746420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C1D00-72EA-451A-9CEB-BDB61AB7ECFB}">
      <dsp:nvSpPr>
        <dsp:cNvPr id="0" name=""/>
        <dsp:cNvSpPr/>
      </dsp:nvSpPr>
      <dsp:spPr>
        <a:xfrm>
          <a:off x="422489" y="2060669"/>
          <a:ext cx="768162" cy="7681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BBCBE-194C-4D54-BA04-23C5320C789B}">
      <dsp:nvSpPr>
        <dsp:cNvPr id="0" name=""/>
        <dsp:cNvSpPr/>
      </dsp:nvSpPr>
      <dsp:spPr>
        <a:xfrm>
          <a:off x="1613141" y="1746420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Which State Generated the Most Revenue?</a:t>
          </a:r>
        </a:p>
      </dsp:txBody>
      <dsp:txXfrm>
        <a:off x="1613141" y="1746420"/>
        <a:ext cx="4044651" cy="1396659"/>
      </dsp:txXfrm>
    </dsp:sp>
    <dsp:sp modelId="{0451E39E-216F-4695-9B81-FECD325811A4}">
      <dsp:nvSpPr>
        <dsp:cNvPr id="0" name=""/>
        <dsp:cNvSpPr/>
      </dsp:nvSpPr>
      <dsp:spPr>
        <a:xfrm>
          <a:off x="0" y="3492244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BF56B-8F47-4E39-91D3-1DD1938EC357}">
      <dsp:nvSpPr>
        <dsp:cNvPr id="0" name=""/>
        <dsp:cNvSpPr/>
      </dsp:nvSpPr>
      <dsp:spPr>
        <a:xfrm>
          <a:off x="422489" y="3806493"/>
          <a:ext cx="768162" cy="7681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B9CFE-F06D-41C8-AD29-D277C5D8DC53}">
      <dsp:nvSpPr>
        <dsp:cNvPr id="0" name=""/>
        <dsp:cNvSpPr/>
      </dsp:nvSpPr>
      <dsp:spPr>
        <a:xfrm>
          <a:off x="1613141" y="3492244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Which State produced the highest and lowest ratings.</a:t>
          </a:r>
        </a:p>
      </dsp:txBody>
      <dsp:txXfrm>
        <a:off x="1613141" y="3492244"/>
        <a:ext cx="4044651" cy="13966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AFA7B-A1F1-45F5-88BE-AEA30F7B05BB}">
      <dsp:nvSpPr>
        <dsp:cNvPr id="0" name=""/>
        <dsp:cNvSpPr/>
      </dsp:nvSpPr>
      <dsp:spPr>
        <a:xfrm>
          <a:off x="0" y="596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F435C-8B31-4F8D-A078-ACD6C3006A94}">
      <dsp:nvSpPr>
        <dsp:cNvPr id="0" name=""/>
        <dsp:cNvSpPr/>
      </dsp:nvSpPr>
      <dsp:spPr>
        <a:xfrm>
          <a:off x="422489" y="314845"/>
          <a:ext cx="768162" cy="768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9F29D-E926-44D0-A3FF-ECCF24E57F36}">
      <dsp:nvSpPr>
        <dsp:cNvPr id="0" name=""/>
        <dsp:cNvSpPr/>
      </dsp:nvSpPr>
      <dsp:spPr>
        <a:xfrm>
          <a:off x="1613141" y="596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Geographics of States for the company &amp; Subscribers to Fudge-Flix thus far.</a:t>
          </a:r>
        </a:p>
      </dsp:txBody>
      <dsp:txXfrm>
        <a:off x="1613141" y="596"/>
        <a:ext cx="4044651" cy="1396659"/>
      </dsp:txXfrm>
    </dsp:sp>
    <dsp:sp modelId="{A473ADB7-18AB-4242-8083-E8850F6D0FEE}">
      <dsp:nvSpPr>
        <dsp:cNvPr id="0" name=""/>
        <dsp:cNvSpPr/>
      </dsp:nvSpPr>
      <dsp:spPr>
        <a:xfrm>
          <a:off x="0" y="1746420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C1D00-72EA-451A-9CEB-BDB61AB7ECFB}">
      <dsp:nvSpPr>
        <dsp:cNvPr id="0" name=""/>
        <dsp:cNvSpPr/>
      </dsp:nvSpPr>
      <dsp:spPr>
        <a:xfrm>
          <a:off x="422489" y="2060669"/>
          <a:ext cx="768162" cy="7681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BBCBE-194C-4D54-BA04-23C5320C789B}">
      <dsp:nvSpPr>
        <dsp:cNvPr id="0" name=""/>
        <dsp:cNvSpPr/>
      </dsp:nvSpPr>
      <dsp:spPr>
        <a:xfrm>
          <a:off x="1613141" y="1746420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Which State Generated the Most Revenue?</a:t>
          </a:r>
        </a:p>
      </dsp:txBody>
      <dsp:txXfrm>
        <a:off x="1613141" y="1746420"/>
        <a:ext cx="4044651" cy="1396659"/>
      </dsp:txXfrm>
    </dsp:sp>
    <dsp:sp modelId="{0451E39E-216F-4695-9B81-FECD325811A4}">
      <dsp:nvSpPr>
        <dsp:cNvPr id="0" name=""/>
        <dsp:cNvSpPr/>
      </dsp:nvSpPr>
      <dsp:spPr>
        <a:xfrm>
          <a:off x="0" y="3492244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BF56B-8F47-4E39-91D3-1DD1938EC357}">
      <dsp:nvSpPr>
        <dsp:cNvPr id="0" name=""/>
        <dsp:cNvSpPr/>
      </dsp:nvSpPr>
      <dsp:spPr>
        <a:xfrm>
          <a:off x="422489" y="3806493"/>
          <a:ext cx="768162" cy="7681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B9CFE-F06D-41C8-AD29-D277C5D8DC53}">
      <dsp:nvSpPr>
        <dsp:cNvPr id="0" name=""/>
        <dsp:cNvSpPr/>
      </dsp:nvSpPr>
      <dsp:spPr>
        <a:xfrm>
          <a:off x="1613141" y="3492244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Which State produced the highest and lowest ratings?</a:t>
          </a:r>
        </a:p>
      </dsp:txBody>
      <dsp:txXfrm>
        <a:off x="1613141" y="3492244"/>
        <a:ext cx="4044651" cy="1396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73A30-F0E7-1854-D7A5-7F568CB33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43A2A-6559-1747-976A-DC26AF7B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KP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88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51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DAn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1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DAn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09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7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98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Jeremey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52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81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11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Dan speaks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21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Dan Explains Version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7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0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29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8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54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73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2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6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84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10010"/>
            <a:ext cx="8874306" cy="3585753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4502448"/>
            <a:ext cx="8874306" cy="1441152"/>
          </a:xfrm>
        </p:spPr>
        <p:txBody>
          <a:bodyPr lIns="0" tIns="0" rIns="0" bIns="0"/>
          <a:lstStyle>
            <a:lvl1pPr marL="0" indent="0" algn="l">
              <a:buNone/>
              <a:defRPr sz="2400" b="1" i="0">
                <a:solidFill>
                  <a:srgbClr val="D4DDFE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Object 1" descr="preencoded.png">
            <a:extLst>
              <a:ext uri="{FF2B5EF4-FFF2-40B4-BE49-F238E27FC236}">
                <a16:creationId xmlns:a16="http://schemas.microsoft.com/office/drawing/2014/main" id="{056E6431-5C32-6197-AA1B-376379431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8A9E30-DD50-8CF6-982F-9900C57AA8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72106"/>
          <a:stretch>
            <a:fillRect/>
          </a:stretch>
        </p:blipFill>
        <p:spPr>
          <a:xfrm>
            <a:off x="-1" y="4945020"/>
            <a:ext cx="5304866" cy="1912980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B31B01D-6799-48A5-28CB-18D05984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25221-A778-8D2D-4131-4EB7C15E96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95401" y="3429000"/>
            <a:ext cx="3773778" cy="2558845"/>
          </a:xfrm>
        </p:spPr>
        <p:txBody>
          <a:bodyPr/>
          <a:lstStyle>
            <a:lvl1pPr marL="0" indent="0"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566928" indent="-283464">
              <a:spcBef>
                <a:spcPts val="1000"/>
              </a:spcBef>
              <a:defRPr sz="1800"/>
            </a:lvl3pPr>
            <a:lvl4pPr marL="850392" indent="-283464">
              <a:spcBef>
                <a:spcPts val="1000"/>
              </a:spcBef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979827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9C2DFFA-1F01-A357-525E-918DEE3CFF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79827" y="3444611"/>
            <a:ext cx="3773778" cy="2558845"/>
          </a:xfrm>
        </p:spPr>
        <p:txBody>
          <a:bodyPr/>
          <a:lstStyle>
            <a:lvl1pPr marL="0" indent="0"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566928" indent="-283464">
              <a:spcBef>
                <a:spcPts val="1000"/>
              </a:spcBef>
              <a:defRPr sz="1800"/>
            </a:lvl3pPr>
            <a:lvl4pPr marL="850392" indent="-283464">
              <a:spcBef>
                <a:spcPts val="1000"/>
              </a:spcBef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CC1D31-1A58-0955-7050-EC12CA42AF9F}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33EBEA4-E496-D277-9742-756CF63AE6A6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FD4F8D5-4E6F-402B-2B42-248D213930DD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0B88FFF6-96F4-A5EC-5FA7-28B793F760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2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949977" cy="162377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8816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55962" y="24765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BCCCB2B0-FA91-2B00-07E8-454DF4E8C8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45734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C208DBEE-F3AC-002B-D94F-58BCDF0827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25142" y="24765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AB6090E-B445-CAD9-6D75-F89A9C01394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388164" y="42291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00527DBE-FAF9-7AE6-659C-035A708977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55962" y="42291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B205B4BA-3FDF-ACE5-FC20-17EE755268B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57344" y="4229100"/>
            <a:ext cx="500634" cy="500634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7B586C0-CA7D-6A7A-4BE7-8EC9D8C635E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5142" y="42291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279400"/>
            <a:ext cx="8874306" cy="3251571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3837656"/>
            <a:ext cx="8874306" cy="20761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rgbClr val="D4DDFE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108B6DF-70B6-3DE6-4253-3C4926B86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5B9066-F7A6-6231-330D-A498C543A6A1}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eck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B13D922-479E-0DC1-5C55-F4D7A550448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8816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962" y="2476500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9443615E-62BC-2D46-B8BA-FD3A72B7BA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388164" y="3484562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CBD4E95C-EAA1-DCCF-D975-37EE3FBD91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55962" y="3484562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EF5E933-304E-1D0F-2544-A608B4EE087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88164" y="4492625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3014695-7138-84E3-3225-87977FD8E4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55962" y="4492625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53F7E88-2097-D325-6D72-678AA2F5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542C44-78F9-C385-BA13-32EF29E328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3" y="2487613"/>
            <a:ext cx="2603497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E3F465DB-04AD-D2AA-978D-7B88D2F31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4970" y="2487613"/>
            <a:ext cx="2603497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379A3659-EC2D-312F-1FA2-2C3208B35D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54537" y="2487613"/>
            <a:ext cx="2604092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8352836-701E-DDA9-602B-1CF2FD54A7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5400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2B9A4520-E4E7-3735-9AA4-F886868CDA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4967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2ED3CCCC-5B50-BA18-C9CF-82C1113391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4534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9446AE-6E14-9EAD-CCAA-C1EC91FDA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945" b="66188"/>
          <a:stretch>
            <a:fillRect/>
          </a:stretch>
        </p:blipFill>
        <p:spPr>
          <a:xfrm>
            <a:off x="7730504" y="4539146"/>
            <a:ext cx="4461496" cy="2318855"/>
          </a:xfrm>
          <a:custGeom>
            <a:avLst/>
            <a:gdLst>
              <a:gd name="connsiteX0" fmla="*/ 0 w 4461496"/>
              <a:gd name="connsiteY0" fmla="*/ 0 h 2318855"/>
              <a:gd name="connsiteX1" fmla="*/ 4461496 w 4461496"/>
              <a:gd name="connsiteY1" fmla="*/ 0 h 2318855"/>
              <a:gd name="connsiteX2" fmla="*/ 4461496 w 4461496"/>
              <a:gd name="connsiteY2" fmla="*/ 2318855 h 2318855"/>
              <a:gd name="connsiteX3" fmla="*/ 0 w 4461496"/>
              <a:gd name="connsiteY3" fmla="*/ 2318855 h 231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496" h="2318855">
                <a:moveTo>
                  <a:pt x="0" y="0"/>
                </a:moveTo>
                <a:lnTo>
                  <a:pt x="4461496" y="0"/>
                </a:lnTo>
                <a:lnTo>
                  <a:pt x="4461496" y="2318855"/>
                </a:lnTo>
                <a:lnTo>
                  <a:pt x="0" y="2318855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88B2DA-5890-0F11-581C-A9189E008CE1}"/>
              </a:ext>
            </a:extLst>
          </p:cNvPr>
          <p:cNvGrpSpPr/>
          <p:nvPr userDrawn="1"/>
        </p:nvGrpSpPr>
        <p:grpSpPr>
          <a:xfrm rot="5400000">
            <a:off x="10058034" y="23582"/>
            <a:ext cx="2133966" cy="2133966"/>
            <a:chOff x="9654699" y="2229295"/>
            <a:chExt cx="2133966" cy="213396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C0B013B-DCAB-56B5-B1A1-0962EFCDAD0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E9164D-468F-6ABB-E014-8357739493B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17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F34004-C8D7-0BF6-E972-61781179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D9C1F6F0-4FC6-1160-0C8F-975ECDECAF3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74967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EF1040F-3507-9529-F7BA-DEF2138BAC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54534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93679A-06AD-D46C-BEB8-62FEE039D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320" r="60054"/>
          <a:stretch>
            <a:fillRect/>
          </a:stretch>
        </p:blipFill>
        <p:spPr>
          <a:xfrm>
            <a:off x="9452531" y="0"/>
            <a:ext cx="2739468" cy="3681345"/>
          </a:xfrm>
          <a:custGeom>
            <a:avLst/>
            <a:gdLst>
              <a:gd name="connsiteX0" fmla="*/ 0 w 2739468"/>
              <a:gd name="connsiteY0" fmla="*/ 0 h 3681345"/>
              <a:gd name="connsiteX1" fmla="*/ 2739468 w 2739468"/>
              <a:gd name="connsiteY1" fmla="*/ 0 h 3681345"/>
              <a:gd name="connsiteX2" fmla="*/ 2739468 w 2739468"/>
              <a:gd name="connsiteY2" fmla="*/ 3681345 h 3681345"/>
              <a:gd name="connsiteX3" fmla="*/ 0 w 2739468"/>
              <a:gd name="connsiteY3" fmla="*/ 3681345 h 368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9468" h="3681345">
                <a:moveTo>
                  <a:pt x="0" y="0"/>
                </a:moveTo>
                <a:lnTo>
                  <a:pt x="2739468" y="0"/>
                </a:lnTo>
                <a:lnTo>
                  <a:pt x="2739468" y="3681345"/>
                </a:lnTo>
                <a:lnTo>
                  <a:pt x="0" y="3681345"/>
                </a:lnTo>
                <a:close/>
              </a:path>
            </a:pathLst>
          </a:cu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04F2DB4-4E28-277B-9867-CFC84603650B}"/>
              </a:ext>
            </a:extLst>
          </p:cNvPr>
          <p:cNvSpPr/>
          <p:nvPr userDrawn="1"/>
        </p:nvSpPr>
        <p:spPr>
          <a:xfrm>
            <a:off x="0" y="4094798"/>
            <a:ext cx="1057676" cy="2115352"/>
          </a:xfrm>
          <a:custGeom>
            <a:avLst/>
            <a:gdLst>
              <a:gd name="connsiteX0" fmla="*/ 0 w 1057676"/>
              <a:gd name="connsiteY0" fmla="*/ 0 h 2115352"/>
              <a:gd name="connsiteX1" fmla="*/ 1057676 w 1057676"/>
              <a:gd name="connsiteY1" fmla="*/ 1057676 h 2115352"/>
              <a:gd name="connsiteX2" fmla="*/ 0 w 1057676"/>
              <a:gd name="connsiteY2" fmla="*/ 2115352 h 211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76" h="2115352">
                <a:moveTo>
                  <a:pt x="0" y="0"/>
                </a:moveTo>
                <a:cubicBezTo>
                  <a:pt x="584138" y="0"/>
                  <a:pt x="1057676" y="473538"/>
                  <a:pt x="1057676" y="1057676"/>
                </a:cubicBezTo>
                <a:cubicBezTo>
                  <a:pt x="1057676" y="1641814"/>
                  <a:pt x="584138" y="2115352"/>
                  <a:pt x="0" y="21153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73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hart 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433915" cy="1695777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2" y="2743200"/>
            <a:ext cx="3657598" cy="3187700"/>
          </a:xfrm>
        </p:spPr>
        <p:txBody>
          <a:bodyPr lIns="0" tIns="0" rIns="0" bIns="0">
            <a:noAutofit/>
          </a:bodyPr>
          <a:lstStyle>
            <a:lvl1pPr marL="285750" indent="-283464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EDCEA88-E3F7-FC47-F274-E58409CC4E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67407" y="1054099"/>
            <a:ext cx="5657793" cy="4889501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SmartArt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365DF2-FE3C-3232-AB75-C282AFD43D64}"/>
              </a:ext>
            </a:extLst>
          </p:cNvPr>
          <p:cNvSpPr/>
          <p:nvPr userDrawn="1"/>
        </p:nvSpPr>
        <p:spPr>
          <a:xfrm>
            <a:off x="9638466" y="3991499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20871AE-D105-49BC-6CB6-BC68EC55D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39644024-6839-A3FA-9801-8CE700F9EC99}"/>
              </a:ext>
            </a:extLst>
          </p:cNvPr>
          <p:cNvSpPr/>
          <p:nvPr userDrawn="1"/>
        </p:nvSpPr>
        <p:spPr>
          <a:xfrm>
            <a:off x="10198293" y="4875419"/>
            <a:ext cx="1993707" cy="1982581"/>
          </a:xfrm>
          <a:custGeom>
            <a:avLst/>
            <a:gdLst>
              <a:gd name="connsiteX0" fmla="*/ 1993707 w 1993707"/>
              <a:gd name="connsiteY0" fmla="*/ 1952030 h 1982581"/>
              <a:gd name="connsiteX1" fmla="*/ 1993707 w 1993707"/>
              <a:gd name="connsiteY1" fmla="*/ 1982581 h 1982581"/>
              <a:gd name="connsiteX2" fmla="*/ 1965515 w 1993707"/>
              <a:gd name="connsiteY2" fmla="*/ 1982581 h 1982581"/>
              <a:gd name="connsiteX3" fmla="*/ 1974866 w 1993707"/>
              <a:gd name="connsiteY3" fmla="*/ 1974866 h 1982581"/>
              <a:gd name="connsiteX4" fmla="*/ 1346200 w 1993707"/>
              <a:gd name="connsiteY4" fmla="*/ 0 h 1982581"/>
              <a:gd name="connsiteX5" fmla="*/ 1987879 w 1993707"/>
              <a:gd name="connsiteY5" fmla="*/ 162479 h 1982581"/>
              <a:gd name="connsiteX6" fmla="*/ 1993707 w 1993707"/>
              <a:gd name="connsiteY6" fmla="*/ 166020 h 1982581"/>
              <a:gd name="connsiteX7" fmla="*/ 1993707 w 1993707"/>
              <a:gd name="connsiteY7" fmla="*/ 740369 h 1982581"/>
              <a:gd name="connsiteX8" fmla="*/ 1974866 w 1993707"/>
              <a:gd name="connsiteY8" fmla="*/ 717533 h 1982581"/>
              <a:gd name="connsiteX9" fmla="*/ 1346199 w 1993707"/>
              <a:gd name="connsiteY9" fmla="*/ 457130 h 1982581"/>
              <a:gd name="connsiteX10" fmla="*/ 457130 w 1993707"/>
              <a:gd name="connsiteY10" fmla="*/ 1346199 h 1982581"/>
              <a:gd name="connsiteX11" fmla="*/ 717532 w 1993707"/>
              <a:gd name="connsiteY11" fmla="*/ 1974866 h 1982581"/>
              <a:gd name="connsiteX12" fmla="*/ 726883 w 1993707"/>
              <a:gd name="connsiteY12" fmla="*/ 1982581 h 1982581"/>
              <a:gd name="connsiteX13" fmla="*/ 159927 w 1993707"/>
              <a:gd name="connsiteY13" fmla="*/ 1982581 h 1982581"/>
              <a:gd name="connsiteX14" fmla="*/ 105791 w 1993707"/>
              <a:gd name="connsiteY14" fmla="*/ 1870202 h 1982581"/>
              <a:gd name="connsiteX15" fmla="*/ 0 w 1993707"/>
              <a:gd name="connsiteY15" fmla="*/ 1346200 h 1982581"/>
              <a:gd name="connsiteX16" fmla="*/ 1346200 w 1993707"/>
              <a:gd name="connsiteY16" fmla="*/ 0 h 198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93707" h="1982581">
                <a:moveTo>
                  <a:pt x="1993707" y="1952030"/>
                </a:moveTo>
                <a:lnTo>
                  <a:pt x="1993707" y="1982581"/>
                </a:lnTo>
                <a:lnTo>
                  <a:pt x="1965515" y="1982581"/>
                </a:lnTo>
                <a:lnTo>
                  <a:pt x="1974866" y="1974866"/>
                </a:lnTo>
                <a:close/>
                <a:moveTo>
                  <a:pt x="1346200" y="0"/>
                </a:moveTo>
                <a:cubicBezTo>
                  <a:pt x="1578539" y="0"/>
                  <a:pt x="1797131" y="58859"/>
                  <a:pt x="1987879" y="162479"/>
                </a:cubicBezTo>
                <a:lnTo>
                  <a:pt x="1993707" y="166020"/>
                </a:lnTo>
                <a:lnTo>
                  <a:pt x="1993707" y="740369"/>
                </a:lnTo>
                <a:lnTo>
                  <a:pt x="1974866" y="717533"/>
                </a:lnTo>
                <a:cubicBezTo>
                  <a:pt x="1813976" y="556643"/>
                  <a:pt x="1591708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591709"/>
                  <a:pt x="556643" y="1813976"/>
                  <a:pt x="717532" y="1974866"/>
                </a:cubicBezTo>
                <a:lnTo>
                  <a:pt x="726883" y="1982581"/>
                </a:lnTo>
                <a:lnTo>
                  <a:pt x="159927" y="1982581"/>
                </a:lnTo>
                <a:lnTo>
                  <a:pt x="105791" y="1870202"/>
                </a:lnTo>
                <a:cubicBezTo>
                  <a:pt x="37670" y="1709145"/>
                  <a:pt x="0" y="1532072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11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A77AE4-6D69-28DE-CC84-F7991882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269C21E5-B8EE-7438-A771-34BC8006E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57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</a:extLst>
          </p:cNvPr>
          <p:cNvSpPr/>
          <p:nvPr userDrawn="1"/>
        </p:nvSpPr>
        <p:spPr>
          <a:xfrm>
            <a:off x="9363677" y="152331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</a:extLst>
          </p:cNvPr>
          <p:cNvSpPr/>
          <p:nvPr userDrawn="1"/>
        </p:nvSpPr>
        <p:spPr>
          <a:xfrm>
            <a:off x="8907309" y="13652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D5364683-E8FF-8D94-04BD-2DF0086DB12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B1592037-0F29-1473-3EA8-7A7812DF3A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E6D5275-4C73-11F2-4948-8DD43F836F7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FDF0F72F-56B8-7E37-B80A-49A9D92550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3895"/>
          <a:stretch>
            <a:fillRect/>
          </a:stretch>
        </p:blipFill>
        <p:spPr>
          <a:xfrm>
            <a:off x="3459002" y="4945020"/>
            <a:ext cx="7328137" cy="1912980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1491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7309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8" r:id="rId4"/>
    <p:sldLayoutId id="2147483669" r:id="rId5"/>
    <p:sldLayoutId id="2147483670" r:id="rId6"/>
    <p:sldLayoutId id="2147483672" r:id="rId7"/>
    <p:sldLayoutId id="2147483675" r:id="rId8"/>
    <p:sldLayoutId id="2147483671" r:id="rId9"/>
    <p:sldLayoutId id="2147483673" r:id="rId10"/>
    <p:sldLayoutId id="2147483677" r:id="rId11"/>
    <p:sldLayoutId id="2147483676" r:id="rId12"/>
    <p:sldLayoutId id="214748365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01" y="88643"/>
            <a:ext cx="9331115" cy="2782574"/>
          </a:xfrm>
        </p:spPr>
        <p:txBody>
          <a:bodyPr/>
          <a:lstStyle/>
          <a:p>
            <a:pPr algn="ctr"/>
            <a:r>
              <a:rPr lang="en-US" sz="6600" dirty="0"/>
              <a:t>Data Warehouse</a:t>
            </a:r>
            <a:br>
              <a:rPr lang="en-US" sz="6600" dirty="0"/>
            </a:br>
            <a:r>
              <a:rPr lang="en-US" sz="6600" dirty="0"/>
              <a:t>Project</a:t>
            </a:r>
            <a:br>
              <a:rPr lang="en-US" sz="6600" dirty="0"/>
            </a:br>
            <a:r>
              <a:rPr lang="en-US" sz="6600" dirty="0"/>
              <a:t>Fudge-Mart CORP.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6B039-AD11-C061-6CE2-7424121FE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Jeremy </a:t>
            </a:r>
            <a:r>
              <a:rPr lang="en-US" dirty="0" err="1"/>
              <a:t>Rozon</a:t>
            </a:r>
            <a:endParaRPr lang="en-US" dirty="0"/>
          </a:p>
          <a:p>
            <a:r>
              <a:rPr lang="en-US" dirty="0"/>
              <a:t>Dan Burke</a:t>
            </a:r>
          </a:p>
          <a:p>
            <a:r>
              <a:rPr lang="en-US" dirty="0"/>
              <a:t>Kwaku Poku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23E670-37A4-5A4A-307F-9D6739E30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221" y="5889650"/>
            <a:ext cx="5303520" cy="649224"/>
          </a:xfrm>
        </p:spPr>
        <p:txBody>
          <a:bodyPr/>
          <a:lstStyle/>
          <a:p>
            <a:pPr algn="ctr"/>
            <a:r>
              <a:rPr lang="en-US" dirty="0"/>
              <a:t>ETL - Extraction Phase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A5A56E-F485-A472-A245-4B710F4E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7" y="329933"/>
            <a:ext cx="2557329" cy="1857374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5355A3-D745-5BFC-9335-1FA386368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681" y="1479102"/>
            <a:ext cx="2786060" cy="185737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E8118CE-056B-51CB-E9FA-A1D9B0AB9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636" y="238368"/>
            <a:ext cx="2821932" cy="1857373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272021FD-E997-65AE-AF7F-B8505A255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1998" y="2545499"/>
            <a:ext cx="2360886" cy="158195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6E184DE-DAD2-00C7-182A-E0C16B4CD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1648" y="275418"/>
            <a:ext cx="2771008" cy="19922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73FC8A-4F9D-E5BB-D593-1F18210AA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206" y="3742006"/>
            <a:ext cx="3257550" cy="1857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CA33E2-2BFD-FB98-7D80-B5400C7B71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0741" y="3087572"/>
            <a:ext cx="26003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3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9350967-18E7-7FFC-41CF-4D920E98A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847" y="255639"/>
            <a:ext cx="8874306" cy="648930"/>
          </a:xfrm>
        </p:spPr>
        <p:txBody>
          <a:bodyPr/>
          <a:lstStyle/>
          <a:p>
            <a:pPr algn="ctr"/>
            <a:r>
              <a:rPr lang="en-US" dirty="0"/>
              <a:t>Staging SQL Queries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975A561-D5C7-03DE-B94B-FEF9BE04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2" y="781050"/>
            <a:ext cx="87058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6CE787D7-6D2E-231D-C568-DA24CA67A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2" y="3429000"/>
            <a:ext cx="3905183" cy="279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70C342E2-CFDF-0715-D095-D1434B8C8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88" y="3429000"/>
            <a:ext cx="42481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49B218CE-AC13-AD0F-F590-9FCBCD864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2" y="2058541"/>
            <a:ext cx="7155119" cy="9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555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9350967-18E7-7FFC-41CF-4D920E98A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847" y="255639"/>
            <a:ext cx="8874306" cy="648930"/>
          </a:xfrm>
        </p:spPr>
        <p:txBody>
          <a:bodyPr/>
          <a:lstStyle/>
          <a:p>
            <a:pPr algn="ctr"/>
            <a:r>
              <a:rPr lang="en-US" dirty="0"/>
              <a:t>Fact Table SQL Queries</a:t>
            </a:r>
          </a:p>
        </p:txBody>
      </p:sp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6C6CE89B-3411-AB89-4F08-A14C11BC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552801" y="3544676"/>
            <a:ext cx="9248935" cy="10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660CB7B8-8723-597E-B6F6-9DFA826E3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2" y="1524952"/>
            <a:ext cx="9248935" cy="117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7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33A458-6296-8670-968E-85CBA6EA3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5994" y="-246475"/>
            <a:ext cx="3455278" cy="318666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ETL - Loading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2CAB3-72F9-43AE-C177-E2C2BA03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84" y="296697"/>
            <a:ext cx="2847079" cy="1713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C1F03-AB31-B714-7FAA-5F23296CD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411" y="4445959"/>
            <a:ext cx="1912128" cy="1965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42D2E-D52D-5D03-B763-E5F5ACA4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949" y="2174701"/>
            <a:ext cx="2865368" cy="171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82F5E-5B9A-4734-4776-7C321081F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144" y="4460313"/>
            <a:ext cx="3133616" cy="195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7CF4B7-33B8-A5B4-5E6C-3C7110FA2F13}"/>
              </a:ext>
            </a:extLst>
          </p:cNvPr>
          <p:cNvSpPr txBox="1"/>
          <p:nvPr/>
        </p:nvSpPr>
        <p:spPr>
          <a:xfrm>
            <a:off x="1183861" y="296697"/>
            <a:ext cx="147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A9E4A-0885-1BFA-851E-321BC43AAAD4}"/>
              </a:ext>
            </a:extLst>
          </p:cNvPr>
          <p:cNvSpPr txBox="1"/>
          <p:nvPr/>
        </p:nvSpPr>
        <p:spPr>
          <a:xfrm>
            <a:off x="257635" y="2109412"/>
            <a:ext cx="229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Product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EB40A-AC86-758F-8293-BE0466EE0DB7}"/>
              </a:ext>
            </a:extLst>
          </p:cNvPr>
          <p:cNvSpPr txBox="1"/>
          <p:nvPr/>
        </p:nvSpPr>
        <p:spPr>
          <a:xfrm>
            <a:off x="5627363" y="4348479"/>
            <a:ext cx="229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D2748-C93F-4EB8-12AE-4D80C5E31A63}"/>
              </a:ext>
            </a:extLst>
          </p:cNvPr>
          <p:cNvSpPr txBox="1"/>
          <p:nvPr/>
        </p:nvSpPr>
        <p:spPr>
          <a:xfrm>
            <a:off x="5147525" y="2109412"/>
            <a:ext cx="229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Products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52C0CF-0602-B121-8799-2BD6D1EA5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186" y="2197090"/>
            <a:ext cx="1863870" cy="1940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4C6BF8-A4EA-1D21-9A7B-62012C04434F}"/>
              </a:ext>
            </a:extLst>
          </p:cNvPr>
          <p:cNvSpPr txBox="1"/>
          <p:nvPr/>
        </p:nvSpPr>
        <p:spPr>
          <a:xfrm>
            <a:off x="401574" y="4384631"/>
            <a:ext cx="229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Subscriptions</a:t>
            </a:r>
          </a:p>
        </p:txBody>
      </p:sp>
    </p:spTree>
    <p:extLst>
      <p:ext uri="{BB962C8B-B14F-4D97-AF65-F5344CB8AC3E}">
        <p14:creationId xmlns:p14="http://schemas.microsoft.com/office/powerpoint/2010/main" val="606617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7A800-5DEE-9D88-8CBA-B0F7AB7C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973663" cy="447875"/>
          </a:xfrm>
        </p:spPr>
        <p:txBody>
          <a:bodyPr anchor="t">
            <a:normAutofit/>
          </a:bodyPr>
          <a:lstStyle/>
          <a:p>
            <a:r>
              <a:rPr lang="en-US" sz="2800" u="sng" dirty="0"/>
              <a:t>Business Questions Revisit</a:t>
            </a:r>
            <a:endParaRPr lang="en-US" sz="2800" b="0" u="sng" dirty="0"/>
          </a:p>
          <a:p>
            <a:endParaRPr lang="en-US" sz="28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FF04BBC-37D1-A07B-4CED-06F6D6061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200" b="1" i="0" u="none" strike="noStrike" kern="1200" cap="none" spc="5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1" i="0" u="none" strike="noStrike" kern="1200" cap="none" spc="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graphicFrame>
        <p:nvGraphicFramePr>
          <p:cNvPr id="22" name="Text Placeholder 19">
            <a:extLst>
              <a:ext uri="{FF2B5EF4-FFF2-40B4-BE49-F238E27FC236}">
                <a16:creationId xmlns:a16="http://schemas.microsoft.com/office/drawing/2014/main" id="{D95118EA-B3F7-6BDE-54A8-1FF8E1B48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01970"/>
              </p:ext>
            </p:extLst>
          </p:nvPr>
        </p:nvGraphicFramePr>
        <p:xfrm>
          <a:off x="3099111" y="1145539"/>
          <a:ext cx="5657793" cy="4889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699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65A208-7A3E-71E4-D6DC-071E8A00C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872" y="376443"/>
            <a:ext cx="9055191" cy="740664"/>
          </a:xfrm>
        </p:spPr>
        <p:txBody>
          <a:bodyPr/>
          <a:lstStyle/>
          <a:p>
            <a:pPr algn="ctr"/>
            <a:r>
              <a:rPr lang="en-US" dirty="0"/>
              <a:t>Geographics of Fudge-Corp Customers &amp; Subscribers to Fudge-Flix thus far.</a:t>
            </a:r>
          </a:p>
          <a:p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64D0D89-8549-406A-6DC6-8A728755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67" y="1368743"/>
            <a:ext cx="9454896" cy="41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38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65A208-7A3E-71E4-D6DC-071E8A00C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8844" y="276855"/>
            <a:ext cx="9055191" cy="740664"/>
          </a:xfrm>
        </p:spPr>
        <p:txBody>
          <a:bodyPr/>
          <a:lstStyle/>
          <a:p>
            <a:pPr algn="ctr"/>
            <a:r>
              <a:rPr lang="en-US" dirty="0"/>
              <a:t>Which State Generated the Most Revenue?</a:t>
            </a:r>
          </a:p>
          <a:p>
            <a:endParaRPr lang="en-US" dirty="0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53794AB8-97C4-F982-9748-6B39C637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684"/>
            <a:ext cx="6014666" cy="361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642D611D-733D-47DB-DD1F-8E50F3153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980" y="2781607"/>
            <a:ext cx="6014666" cy="3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444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65A208-7A3E-71E4-D6DC-071E8A00C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89" y="316992"/>
            <a:ext cx="9055191" cy="740664"/>
          </a:xfrm>
        </p:spPr>
        <p:txBody>
          <a:bodyPr/>
          <a:lstStyle/>
          <a:p>
            <a:pPr lvl="0" algn="ctr"/>
            <a:r>
              <a:rPr lang="en-US" dirty="0"/>
              <a:t>Which State produced the highest and lowest ratings?</a:t>
            </a:r>
          </a:p>
          <a:p>
            <a:endParaRPr lang="en-US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DAE60B27-352A-BC69-651B-C95AD1FC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28" y="1214755"/>
            <a:ext cx="71342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42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65A208-7A3E-71E4-D6DC-071E8A00C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731" y="316992"/>
            <a:ext cx="9055191" cy="546608"/>
          </a:xfrm>
        </p:spPr>
        <p:txBody>
          <a:bodyPr/>
          <a:lstStyle/>
          <a:p>
            <a:pPr lvl="0" algn="ctr"/>
            <a:r>
              <a:rPr lang="en-US" sz="3600" dirty="0"/>
              <a:t>Recommendations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794DC2-F658-EFCD-2095-585DD61DA51B}"/>
              </a:ext>
            </a:extLst>
          </p:cNvPr>
          <p:cNvSpPr txBox="1"/>
          <p:nvPr/>
        </p:nvSpPr>
        <p:spPr>
          <a:xfrm>
            <a:off x="589935" y="1396181"/>
            <a:ext cx="92347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Fudge-Corp possesses a non-congruent presence on both the east and west coasts of the United States, this indicates there may be a gap in the market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Fudge-Corp does possess a presence with low customer engagement in Texas and Florida as compared to high customer engagement in New York (which holds a comparable population); a potential near term course of action to increase shareholder value would be to expand operations and presence (either by Marketing or Sales) within these higher population states which Fudge-Corp already possesses a presence.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252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F6294C-CC7F-1248-E7EA-253526D6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91" y="379377"/>
            <a:ext cx="7763648" cy="712305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b="1" i="0" kern="1200" spc="100" baseline="0" dirty="0">
                <a:latin typeface="+mj-lt"/>
                <a:ea typeface="+mj-ea"/>
                <a:cs typeface="Arial Black" panose="020B0604020202020204" pitchFamily="34" charset="0"/>
              </a:rPr>
              <a:t>Code/Project Management</a:t>
            </a:r>
            <a:br>
              <a:rPr lang="en-US" b="1" i="0" kern="1200" spc="100" baseline="0" dirty="0">
                <a:latin typeface="+mj-lt"/>
                <a:ea typeface="+mj-ea"/>
                <a:cs typeface="Arial Black" panose="020B0604020202020204" pitchFamily="34" charset="0"/>
              </a:rPr>
            </a:br>
            <a:endParaRPr lang="en-US" b="1" i="0" kern="1200" spc="100" baseline="0" dirty="0"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A1A7C-B5CA-694A-2140-5C1045411F62}"/>
              </a:ext>
            </a:extLst>
          </p:cNvPr>
          <p:cNvSpPr txBox="1"/>
          <p:nvPr/>
        </p:nvSpPr>
        <p:spPr>
          <a:xfrm>
            <a:off x="880188" y="4867789"/>
            <a:ext cx="4864258" cy="2582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286" algn="ctr">
              <a:lnSpc>
                <a:spcPct val="90000"/>
              </a:lnSpc>
              <a:spcBef>
                <a:spcPts val="1000"/>
              </a:spcBef>
            </a:pPr>
            <a:r>
              <a:rPr lang="en-US" sz="1600" b="0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https://github.com/dudemandando/IST722_Final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B48F18-E5A9-01C0-101D-CC3F28EE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91" y="2620296"/>
            <a:ext cx="5541652" cy="2147389"/>
          </a:xfrm>
          <a:prstGeom prst="rect">
            <a:avLst/>
          </a:prstGeom>
          <a:noFill/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48DAF0-2149-319A-9EF3-4493BCC1F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92" y="1114515"/>
            <a:ext cx="6365474" cy="8699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94FEC9-05F3-7FDE-484F-04D4085F5556}"/>
              </a:ext>
            </a:extLst>
          </p:cNvPr>
          <p:cNvSpPr txBox="1"/>
          <p:nvPr/>
        </p:nvSpPr>
        <p:spPr>
          <a:xfrm>
            <a:off x="2599868" y="2139385"/>
            <a:ext cx="2248721" cy="365125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/>
          <a:p>
            <a:pPr marL="2286" algn="ctr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Repository Working Tree</a:t>
            </a:r>
            <a:endParaRPr lang="en-US" b="0" i="0" kern="12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E60FB4-E5E3-C3BA-C8E6-CF0A7C243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586" y="2590432"/>
            <a:ext cx="5217341" cy="24065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93E728-E6B7-AB45-C11A-10BFAE446147}"/>
              </a:ext>
            </a:extLst>
          </p:cNvPr>
          <p:cNvSpPr txBox="1"/>
          <p:nvPr/>
        </p:nvSpPr>
        <p:spPr>
          <a:xfrm>
            <a:off x="7848895" y="5118853"/>
            <a:ext cx="2248721" cy="365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286" algn="ctr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Differential Capture</a:t>
            </a:r>
            <a:endParaRPr lang="en-US" b="0" i="0" kern="12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1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433915" cy="1695777"/>
          </a:xfrm>
        </p:spPr>
        <p:txBody>
          <a:bodyPr anchor="t">
            <a:normAutofit/>
          </a:bodyPr>
          <a:lstStyle/>
          <a:p>
            <a:r>
              <a:rPr lang="en-US" u="sng" dirty="0"/>
              <a:t>Business Case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878" y="1446245"/>
            <a:ext cx="4364122" cy="4484655"/>
          </a:xfrm>
        </p:spPr>
        <p:txBody>
          <a:bodyPr vert="horz" lIns="0" tIns="0" rIns="0" bIns="0" rtlCol="0">
            <a:normAutofit/>
          </a:bodyPr>
          <a:lstStyle/>
          <a:p>
            <a:pPr marL="2286" indent="0">
              <a:buNone/>
            </a:pPr>
            <a:r>
              <a:rPr lang="en-US" b="1" dirty="0"/>
              <a:t>Overall Goals &amp; Objectives:</a:t>
            </a:r>
          </a:p>
          <a:p>
            <a:pPr marL="0" indent="0">
              <a:buNone/>
            </a:pPr>
            <a:endParaRPr lang="en-US" sz="1400" b="1" u="sng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Enhance Fudge Corp's sales strategy to identify any gaps in their current market. 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Analyze the needs of the Datawarehouse To make business recommendations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Conduct analysis on combined Fudge-flix and Fudge-mart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793A69-C00C-6EA8-68FF-B8420F4AE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0" r="-3" b="-3"/>
          <a:stretch/>
        </p:blipFill>
        <p:spPr bwMode="auto">
          <a:xfrm>
            <a:off x="6084400" y="1300324"/>
            <a:ext cx="5189333" cy="448465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DA4DD-2363-F475-FCAA-A686AA9F9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dirty="0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525C73-305F-7ED9-2CE5-B106ED99E010}"/>
              </a:ext>
            </a:extLst>
          </p:cNvPr>
          <p:cNvSpPr txBox="1"/>
          <p:nvPr/>
        </p:nvSpPr>
        <p:spPr>
          <a:xfrm>
            <a:off x="811185" y="621973"/>
            <a:ext cx="4433915" cy="1695777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rPr>
              <a:t> </a:t>
            </a:r>
            <a:r>
              <a:rPr lang="en-US" sz="4000" b="1" i="0" u="sng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rPr>
              <a:t>Key Focus:</a:t>
            </a:r>
            <a:r>
              <a:rPr lang="en-US"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rPr>
              <a:t>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BC7D-0D08-9CC1-DF70-2393F4A34EDC}"/>
              </a:ext>
            </a:extLst>
          </p:cNvPr>
          <p:cNvSpPr txBox="1"/>
          <p:nvPr/>
        </p:nvSpPr>
        <p:spPr>
          <a:xfrm>
            <a:off x="410546" y="1362646"/>
            <a:ext cx="5859625" cy="4739489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321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0" i="0" u="sng" kern="12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  <a:p>
            <a:pPr marL="34544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000" b="0" i="0" kern="1200" dirty="0">
                <a:solidFill>
                  <a:schemeClr val="bg1"/>
                </a:solidFill>
                <a:latin typeface="Arial Black"/>
                <a:cs typeface="Arial"/>
              </a:rPr>
              <a:t>Provide actionable recommendations for business improvement</a:t>
            </a:r>
          </a:p>
          <a:p>
            <a:pPr marL="34544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000" b="0" i="0" kern="1200" dirty="0">
                <a:solidFill>
                  <a:schemeClr val="bg1"/>
                </a:solidFill>
                <a:latin typeface="Arial Black"/>
                <a:cs typeface="Arial"/>
              </a:rPr>
              <a:t>Perform analytics on both Fudge-flix and Fudge-mart creating a deployable data pipeline from source to stage to Data Warehouse. Data is available to external tooling.</a:t>
            </a:r>
          </a:p>
          <a:p>
            <a:pPr marL="285750" indent="-28321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br>
              <a:rPr lang="en-US" b="0" i="0" kern="1200" dirty="0">
                <a:cs typeface="Arial" panose="020B0604020202020204" pitchFamily="34" charset="0"/>
              </a:rPr>
            </a:br>
            <a:endParaRPr lang="en-US" b="0" i="0" kern="12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  <a:p>
            <a:pPr marL="285750" indent="-28321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0" i="0" kern="12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A3994E-2D37-94A2-2EE2-0D8AF2FA0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28" y="1362646"/>
            <a:ext cx="4310059" cy="431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1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7A800-5DEE-9D88-8CBA-B0F7AB7C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55" y="297651"/>
            <a:ext cx="4411510" cy="682064"/>
          </a:xfrm>
        </p:spPr>
        <p:txBody>
          <a:bodyPr anchor="t">
            <a:normAutofit/>
          </a:bodyPr>
          <a:lstStyle/>
          <a:p>
            <a:r>
              <a:rPr lang="en-US" sz="2800" u="sng" dirty="0"/>
              <a:t>Business Questions </a:t>
            </a:r>
            <a:endParaRPr lang="en-US" sz="2800" b="0" u="sng" dirty="0"/>
          </a:p>
          <a:p>
            <a:endParaRPr lang="en-US" sz="28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FF04BBC-37D1-A07B-4CED-06F6D6061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22" name="Text Placeholder 19">
            <a:extLst>
              <a:ext uri="{FF2B5EF4-FFF2-40B4-BE49-F238E27FC236}">
                <a16:creationId xmlns:a16="http://schemas.microsoft.com/office/drawing/2014/main" id="{D95118EA-B3F7-6BDE-54A8-1FF8E1B48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1034065"/>
              </p:ext>
            </p:extLst>
          </p:nvPr>
        </p:nvGraphicFramePr>
        <p:xfrm>
          <a:off x="1034921" y="984249"/>
          <a:ext cx="5657793" cy="4889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A8AA23E3-D9D6-DB7F-136A-ED2D12137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67" y="1353492"/>
            <a:ext cx="4151014" cy="415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7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FFBEA00-D49B-FB4A-F3D1-964BCA1FA643}"/>
              </a:ext>
            </a:extLst>
          </p:cNvPr>
          <p:cNvSpPr txBox="1"/>
          <p:nvPr/>
        </p:nvSpPr>
        <p:spPr>
          <a:xfrm>
            <a:off x="811185" y="621973"/>
            <a:ext cx="4433915" cy="16957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rPr>
              <a:t>Process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78453-6DA3-2BFE-DC89-6FA8B8C2BB21}"/>
              </a:ext>
            </a:extLst>
          </p:cNvPr>
          <p:cNvSpPr txBox="1"/>
          <p:nvPr/>
        </p:nvSpPr>
        <p:spPr>
          <a:xfrm>
            <a:off x="811185" y="2183413"/>
            <a:ext cx="3657598" cy="31877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346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ETL Tools: </a:t>
            </a:r>
          </a:p>
          <a:p>
            <a:pPr marL="459486" lvl="1">
              <a:lnSpc>
                <a:spcPct val="90000"/>
              </a:lnSpc>
              <a:spcBef>
                <a:spcPts val="1000"/>
              </a:spcBef>
            </a:pPr>
            <a:r>
              <a:rPr lang="en-US" sz="2400" b="0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SSIS, SSMS</a:t>
            </a:r>
          </a:p>
          <a:p>
            <a:pPr marL="285750" indent="-28346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 kern="12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346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BI Tools Used</a:t>
            </a:r>
            <a:r>
              <a:rPr 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: </a:t>
            </a:r>
          </a:p>
          <a:p>
            <a:pPr marL="459486" lvl="1">
              <a:lnSpc>
                <a:spcPct val="90000"/>
              </a:lnSpc>
              <a:spcBef>
                <a:spcPts val="1000"/>
              </a:spcBef>
            </a:pPr>
            <a:r>
              <a:rPr lang="en-US" sz="2400" b="0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 Microsoft Excel</a:t>
            </a:r>
          </a:p>
        </p:txBody>
      </p:sp>
      <p:pic>
        <p:nvPicPr>
          <p:cNvPr id="4" name="Picture 3" descr="A diagram of a diagram of a data processing process&#10;&#10;Description automatically generated with medium confidence">
            <a:extLst>
              <a:ext uri="{FF2B5EF4-FFF2-40B4-BE49-F238E27FC236}">
                <a16:creationId xmlns:a16="http://schemas.microsoft.com/office/drawing/2014/main" id="{F93C2CCF-D822-8B8A-048F-33334414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7" y="1671597"/>
            <a:ext cx="6758473" cy="3142689"/>
          </a:xfrm>
          <a:prstGeom prst="rect">
            <a:avLst/>
          </a:prstGeo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F13F71-8C16-6FE6-8843-7B2E8C1494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8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9E6E6C-4924-009D-4EC5-982A6DDD0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537" y="5715000"/>
            <a:ext cx="4803231" cy="912040"/>
          </a:xfrm>
        </p:spPr>
        <p:txBody>
          <a:bodyPr/>
          <a:lstStyle/>
          <a:p>
            <a:r>
              <a:rPr lang="en-US" dirty="0"/>
              <a:t>High &amp; Detailed Level Dimension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7AB44-D98F-4BA3-05D7-1D4A02CA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42427"/>
            <a:ext cx="11963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1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BB982C-A90B-6D68-5E76-EAC04834E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179" y="343781"/>
            <a:ext cx="4756334" cy="527002"/>
          </a:xfrm>
        </p:spPr>
        <p:txBody>
          <a:bodyPr/>
          <a:lstStyle/>
          <a:p>
            <a:r>
              <a:rPr lang="en-US" sz="3200" dirty="0"/>
              <a:t>Overall Package</a:t>
            </a:r>
          </a:p>
        </p:txBody>
      </p:sp>
      <p:pic>
        <p:nvPicPr>
          <p:cNvPr id="5" name="Picture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4C5DF39-28B0-BBBE-8EFB-768EC9E9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50" y="1196708"/>
            <a:ext cx="10300878" cy="49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69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4C5DF39-28B0-BBBE-8EFB-768EC9E9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" y="487449"/>
            <a:ext cx="12169737" cy="58831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25801A-D538-5EE6-B9E6-674BC1785BB3}"/>
              </a:ext>
            </a:extLst>
          </p:cNvPr>
          <p:cNvSpPr/>
          <p:nvPr/>
        </p:nvSpPr>
        <p:spPr>
          <a:xfrm>
            <a:off x="244445" y="633957"/>
            <a:ext cx="11841932" cy="229052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2ABAD-3393-3E8A-700B-25D46242EDA2}"/>
              </a:ext>
            </a:extLst>
          </p:cNvPr>
          <p:cNvSpPr txBox="1"/>
          <p:nvPr/>
        </p:nvSpPr>
        <p:spPr>
          <a:xfrm>
            <a:off x="344031" y="2397573"/>
            <a:ext cx="181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7E054B-BD62-7DCA-1DA1-4D34C557A574}"/>
              </a:ext>
            </a:extLst>
          </p:cNvPr>
          <p:cNvSpPr/>
          <p:nvPr/>
        </p:nvSpPr>
        <p:spPr>
          <a:xfrm>
            <a:off x="506993" y="3487236"/>
            <a:ext cx="11398314" cy="1175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6C355-7A24-31AB-4C89-08FF109F8795}"/>
              </a:ext>
            </a:extLst>
          </p:cNvPr>
          <p:cNvSpPr txBox="1"/>
          <p:nvPr/>
        </p:nvSpPr>
        <p:spPr>
          <a:xfrm>
            <a:off x="1837852" y="4082131"/>
            <a:ext cx="2788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Dim Creation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70184B-EAC6-D3D4-EACD-B34A97D76428}"/>
              </a:ext>
            </a:extLst>
          </p:cNvPr>
          <p:cNvSpPr/>
          <p:nvPr/>
        </p:nvSpPr>
        <p:spPr>
          <a:xfrm>
            <a:off x="2163777" y="4789283"/>
            <a:ext cx="5649362" cy="143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B6B17-946D-90F4-B166-7B8D56CE161A}"/>
              </a:ext>
            </a:extLst>
          </p:cNvPr>
          <p:cNvSpPr txBox="1"/>
          <p:nvPr/>
        </p:nvSpPr>
        <p:spPr>
          <a:xfrm>
            <a:off x="2325230" y="5306608"/>
            <a:ext cx="2788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Fact Table Creation</a:t>
            </a:r>
          </a:p>
        </p:txBody>
      </p:sp>
    </p:spTree>
    <p:extLst>
      <p:ext uri="{BB962C8B-B14F-4D97-AF65-F5344CB8AC3E}">
        <p14:creationId xmlns:p14="http://schemas.microsoft.com/office/powerpoint/2010/main" val="27025651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-presentation_tm03460604_SD_V1" id="{10C00CE7-68C9-487D-B8BA-39ED74E6F042}" vid="{C704F758-AE21-EA4A-B848-EA5509A432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C4D40-3DCC-453F-9F26-3C8AD64DDA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F82C73-717E-4786-990F-CE92B3773C9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F76D14C-99F8-4E4C-8D35-F6CF93FC217D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schemas.microsoft.com/sharepoint/v3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391</Words>
  <Application>Microsoft Office PowerPoint</Application>
  <PresentationFormat>Widescreen</PresentationFormat>
  <Paragraphs>99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Wingdings</vt:lpstr>
      <vt:lpstr>Custom</vt:lpstr>
      <vt:lpstr>Data Warehouse Project Fudge-Mart CORP.</vt:lpstr>
      <vt:lpstr>Code/Project Management </vt:lpstr>
      <vt:lpstr>Business Case</vt:lpstr>
      <vt:lpstr>PowerPoint Presentation</vt:lpstr>
      <vt:lpstr>Business Questions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 Questions Revisit 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presentation</dc:title>
  <dc:creator>admin</dc:creator>
  <cp:lastModifiedBy>Dan Alexander Burke</cp:lastModifiedBy>
  <cp:revision>5</cp:revision>
  <dcterms:created xsi:type="dcterms:W3CDTF">2023-12-14T01:07:00Z</dcterms:created>
  <dcterms:modified xsi:type="dcterms:W3CDTF">2023-12-17T23:06:47Z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